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DD"/>
    <a:srgbClr val="FFFFCC"/>
    <a:srgbClr val="CC0000"/>
    <a:srgbClr val="FDCE59"/>
    <a:srgbClr val="FAD82E"/>
    <a:srgbClr val="AAC88E"/>
    <a:srgbClr val="CCFF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96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F90-59BC-40D7-90E1-0A052CE787B5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0F1F-BC79-46BF-A2A1-ADE9D3B2D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51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F90-59BC-40D7-90E1-0A052CE787B5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0F1F-BC79-46BF-A2A1-ADE9D3B2D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40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F90-59BC-40D7-90E1-0A052CE787B5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0F1F-BC79-46BF-A2A1-ADE9D3B2D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67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F90-59BC-40D7-90E1-0A052CE787B5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0F1F-BC79-46BF-A2A1-ADE9D3B2D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49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F90-59BC-40D7-90E1-0A052CE787B5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0F1F-BC79-46BF-A2A1-ADE9D3B2D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80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F90-59BC-40D7-90E1-0A052CE787B5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0F1F-BC79-46BF-A2A1-ADE9D3B2D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435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F90-59BC-40D7-90E1-0A052CE787B5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0F1F-BC79-46BF-A2A1-ADE9D3B2D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2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F90-59BC-40D7-90E1-0A052CE787B5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0F1F-BC79-46BF-A2A1-ADE9D3B2D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394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F90-59BC-40D7-90E1-0A052CE787B5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0F1F-BC79-46BF-A2A1-ADE9D3B2D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498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F90-59BC-40D7-90E1-0A052CE787B5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0F1F-BC79-46BF-A2A1-ADE9D3B2D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05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EF90-59BC-40D7-90E1-0A052CE787B5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0F1F-BC79-46BF-A2A1-ADE9D3B2D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73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3EF90-59BC-40D7-90E1-0A052CE787B5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00F1F-BC79-46BF-A2A1-ADE9D3B2D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35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-103830" y="-4110"/>
            <a:ext cx="7082704" cy="2362106"/>
            <a:chOff x="-103830" y="90482"/>
            <a:chExt cx="7082704" cy="2961691"/>
          </a:xfrm>
        </p:grpSpPr>
        <p:pic>
          <p:nvPicPr>
            <p:cNvPr id="28" name="図 27"/>
            <p:cNvPicPr>
              <a:picLocks noChangeAspect="1"/>
            </p:cNvPicPr>
            <p:nvPr/>
          </p:nvPicPr>
          <p:blipFill rotWithShape="1">
            <a:blip r:embed="rId2"/>
            <a:srcRect b="64174"/>
            <a:stretch/>
          </p:blipFill>
          <p:spPr>
            <a:xfrm>
              <a:off x="-5188" y="90482"/>
              <a:ext cx="6858000" cy="1532107"/>
            </a:xfrm>
            <a:prstGeom prst="rect">
              <a:avLst/>
            </a:prstGeom>
            <a:gradFill>
              <a:gsLst>
                <a:gs pos="0">
                  <a:schemeClr val="accent1">
                    <a:lumMod val="0"/>
                    <a:lumOff val="10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effectLst>
              <a:softEdge rad="0"/>
            </a:effectLst>
          </p:spPr>
        </p:pic>
        <p:sp>
          <p:nvSpPr>
            <p:cNvPr id="21" name="テキスト ボックス 20"/>
            <p:cNvSpPr txBox="1"/>
            <p:nvPr/>
          </p:nvSpPr>
          <p:spPr>
            <a:xfrm>
              <a:off x="328955" y="293365"/>
              <a:ext cx="5968313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b="1" dirty="0"/>
                <a:t>【</a:t>
              </a:r>
              <a:r>
                <a:rPr kumimoji="1" lang="ja-JP" altLang="en-US" b="1" dirty="0"/>
                <a:t>令和</a:t>
              </a:r>
              <a:r>
                <a:rPr lang="ja-JP" altLang="en-US" b="1" dirty="0"/>
                <a:t>６</a:t>
              </a:r>
              <a:r>
                <a:rPr kumimoji="1" lang="ja-JP" altLang="en-US" b="1" dirty="0"/>
                <a:t>年度　岐阜県看護協会後援</a:t>
              </a:r>
              <a:r>
                <a:rPr kumimoji="1" lang="en-US" altLang="ja-JP" b="1" dirty="0"/>
                <a:t>】</a:t>
              </a:r>
            </a:p>
            <a:p>
              <a:pPr algn="ctr"/>
              <a:r>
                <a:rPr lang="ja-JP" altLang="en-US" sz="3200" b="1" dirty="0"/>
                <a:t>いきいきと働く為のセミナー</a:t>
              </a:r>
              <a:endParaRPr kumimoji="1" lang="ja-JP" altLang="en-US" sz="3200" b="1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-103830" y="1508569"/>
              <a:ext cx="7082704" cy="15436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85725" defTabSz="514350"/>
              <a:r>
                <a:rPr kumimoji="0"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【</a:t>
              </a:r>
              <a:r>
                <a:rPr kumimoji="0"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開催日時</a:t>
              </a:r>
              <a:r>
                <a:rPr kumimoji="0"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】</a:t>
              </a:r>
              <a:r>
                <a:rPr kumimoji="0"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　　　　令和</a:t>
              </a:r>
              <a:r>
                <a:rPr kumimoji="0"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6</a:t>
              </a:r>
              <a:r>
                <a:rPr kumimoji="0"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年</a:t>
              </a:r>
              <a:r>
                <a:rPr kumimoji="0"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11</a:t>
              </a:r>
              <a:r>
                <a:rPr kumimoji="0"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月</a:t>
              </a:r>
              <a:r>
                <a:rPr kumimoji="0"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19</a:t>
              </a:r>
              <a:r>
                <a:rPr kumimoji="0"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日</a:t>
              </a:r>
              <a:r>
                <a:rPr kumimoji="0"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(</a:t>
              </a:r>
              <a:r>
                <a:rPr kumimoji="0"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火</a:t>
              </a:r>
              <a:r>
                <a:rPr kumimoji="0"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)</a:t>
              </a:r>
              <a:r>
                <a:rPr kumimoji="0"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kumimoji="0"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18:30</a:t>
              </a:r>
              <a:r>
                <a:rPr kumimoji="0"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～</a:t>
              </a:r>
              <a:r>
                <a:rPr kumimoji="0"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19:30</a:t>
              </a:r>
            </a:p>
            <a:p>
              <a:pPr indent="85725" defTabSz="514350"/>
              <a:r>
                <a:rPr kumimoji="0"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【</a:t>
              </a:r>
              <a:r>
                <a:rPr kumimoji="0"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開催形式</a:t>
              </a:r>
              <a:r>
                <a:rPr kumimoji="0"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】</a:t>
              </a:r>
              <a:r>
                <a:rPr kumimoji="0"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 　　　</a:t>
              </a:r>
              <a:r>
                <a:rPr kumimoji="0"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Microsoft</a:t>
              </a:r>
              <a:r>
                <a:rPr kumimoji="0"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kumimoji="0"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Teams</a:t>
              </a:r>
              <a:r>
                <a:rPr kumimoji="0"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を</a:t>
              </a:r>
              <a:r>
                <a:rPr kumimoji="0"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用いた</a:t>
              </a:r>
              <a:r>
                <a:rPr lang="en-US" altLang="ja-JP" b="1" kern="100" dirty="0">
                  <a:latin typeface="+mj-ea"/>
                  <a:cs typeface="Courier New" panose="02070309020205020404" pitchFamily="49" charset="0"/>
                </a:rPr>
                <a:t>WEB</a:t>
              </a:r>
              <a:r>
                <a:rPr lang="ja-JP" altLang="en-US" b="1" kern="100" dirty="0">
                  <a:latin typeface="+mj-ea"/>
                  <a:cs typeface="Courier New" panose="02070309020205020404" pitchFamily="49" charset="0"/>
                </a:rPr>
                <a:t>配信</a:t>
              </a:r>
              <a:endParaRPr lang="en-US" altLang="ja-JP" b="1" kern="100" dirty="0">
                <a:latin typeface="+mj-ea"/>
                <a:cs typeface="Courier New" panose="02070309020205020404" pitchFamily="49" charset="0"/>
              </a:endParaRPr>
            </a:p>
            <a:p>
              <a:pPr indent="85725" defTabSz="514350"/>
              <a:r>
                <a:rPr lang="en-US" altLang="ja-JP" b="1" kern="100" dirty="0">
                  <a:latin typeface="+mj-ea"/>
                  <a:cs typeface="Courier New" panose="02070309020205020404" pitchFamily="49" charset="0"/>
                </a:rPr>
                <a:t>【</a:t>
              </a:r>
              <a:r>
                <a:rPr lang="ja-JP" altLang="en-US" b="1" kern="100" dirty="0">
                  <a:latin typeface="+mj-ea"/>
                  <a:cs typeface="Courier New" panose="02070309020205020404" pitchFamily="49" charset="0"/>
                </a:rPr>
                <a:t>申し込み期限</a:t>
              </a:r>
              <a:r>
                <a:rPr lang="en-US" altLang="ja-JP" b="1" kern="100" dirty="0">
                  <a:latin typeface="+mj-ea"/>
                  <a:cs typeface="Courier New" panose="02070309020205020404" pitchFamily="49" charset="0"/>
                </a:rPr>
                <a:t>】</a:t>
              </a:r>
              <a:r>
                <a:rPr lang="ja-JP" altLang="en-US" b="1" kern="100" dirty="0">
                  <a:latin typeface="+mj-ea"/>
                  <a:cs typeface="Courier New" panose="02070309020205020404" pitchFamily="49" charset="0"/>
                </a:rPr>
                <a:t>　　</a:t>
              </a:r>
              <a:r>
                <a:rPr lang="en-US" altLang="ja-JP" b="1" kern="100" dirty="0">
                  <a:latin typeface="+mj-ea"/>
                  <a:cs typeface="Courier New" panose="02070309020205020404" pitchFamily="49" charset="0"/>
                </a:rPr>
                <a:t>11</a:t>
              </a:r>
              <a:r>
                <a:rPr lang="ja-JP" altLang="en-US" b="1" kern="100" dirty="0">
                  <a:latin typeface="+mj-ea"/>
                  <a:cs typeface="Courier New" panose="02070309020205020404" pitchFamily="49" charset="0"/>
                </a:rPr>
                <a:t>月</a:t>
              </a:r>
              <a:r>
                <a:rPr lang="en-US" altLang="ja-JP" b="1" kern="100" dirty="0">
                  <a:latin typeface="+mj-ea"/>
                  <a:cs typeface="Courier New" panose="02070309020205020404" pitchFamily="49" charset="0"/>
                </a:rPr>
                <a:t>18</a:t>
              </a:r>
              <a:r>
                <a:rPr lang="ja-JP" altLang="en-US" b="1" kern="100" dirty="0">
                  <a:latin typeface="+mj-ea"/>
                  <a:cs typeface="Courier New" panose="02070309020205020404" pitchFamily="49" charset="0"/>
                </a:rPr>
                <a:t>日（月）</a:t>
              </a:r>
              <a:endParaRPr lang="en-US" altLang="ja-JP" b="1" kern="100" dirty="0">
                <a:latin typeface="+mj-ea"/>
                <a:cs typeface="Courier New" panose="02070309020205020404" pitchFamily="49" charset="0"/>
              </a:endParaRPr>
            </a:p>
            <a:p>
              <a:pPr indent="85725" defTabSz="514350"/>
              <a:r>
                <a:rPr lang="en-US" altLang="ja-JP" b="1" kern="100" dirty="0">
                  <a:latin typeface="+mj-ea"/>
                  <a:cs typeface="Courier New" panose="02070309020205020404" pitchFamily="49" charset="0"/>
                </a:rPr>
                <a:t>【</a:t>
              </a:r>
              <a:r>
                <a:rPr lang="ja-JP" altLang="en-US" b="1" kern="100" dirty="0">
                  <a:latin typeface="+mj-ea"/>
                  <a:cs typeface="Courier New" panose="02070309020205020404" pitchFamily="49" charset="0"/>
                </a:rPr>
                <a:t>参加費</a:t>
              </a:r>
              <a:r>
                <a:rPr lang="en-US" altLang="ja-JP" b="1" kern="100" dirty="0">
                  <a:latin typeface="+mj-ea"/>
                  <a:cs typeface="Courier New" panose="02070309020205020404" pitchFamily="49" charset="0"/>
                </a:rPr>
                <a:t>】</a:t>
              </a:r>
              <a:r>
                <a:rPr lang="ja-JP" altLang="en-US" b="1" kern="100" dirty="0">
                  <a:latin typeface="+mj-ea"/>
                  <a:cs typeface="Courier New" panose="02070309020205020404" pitchFamily="49" charset="0"/>
                </a:rPr>
                <a:t>　　　　　　無料</a:t>
              </a:r>
              <a:endParaRPr lang="en-US" altLang="ja-JP" b="1" kern="100" dirty="0">
                <a:latin typeface="+mj-ea"/>
                <a:cs typeface="Courier New" panose="02070309020205020404" pitchFamily="49" charset="0"/>
              </a:endParaRPr>
            </a:p>
          </p:txBody>
        </p:sp>
      </p:grp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AB1E383-2FE3-0040-BE0E-D77721DDC8FF}"/>
              </a:ext>
            </a:extLst>
          </p:cNvPr>
          <p:cNvSpPr/>
          <p:nvPr/>
        </p:nvSpPr>
        <p:spPr>
          <a:xfrm>
            <a:off x="120054" y="5468633"/>
            <a:ext cx="6547940" cy="240378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/>
              <a:t>https://forms.office.com/r/ni3VVu98ZW</a:t>
            </a:r>
            <a:endParaRPr kumimoji="1" lang="ja-JP" altLang="en-US" dirty="0"/>
          </a:p>
        </p:txBody>
      </p:sp>
      <p:pic>
        <p:nvPicPr>
          <p:cNvPr id="29" name="図 28"/>
          <p:cNvPicPr>
            <a:picLocks noChangeAspect="1"/>
          </p:cNvPicPr>
          <p:nvPr/>
        </p:nvPicPr>
        <p:blipFill rotWithShape="1">
          <a:blip r:embed="rId2"/>
          <a:srcRect t="7545" b="64174"/>
          <a:stretch/>
        </p:blipFill>
        <p:spPr>
          <a:xfrm rot="10800000">
            <a:off x="-5188" y="8680355"/>
            <a:ext cx="6848998" cy="682660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softEdge rad="0"/>
          </a:effectLst>
        </p:spPr>
      </p:pic>
      <p:sp>
        <p:nvSpPr>
          <p:cNvPr id="2" name="正方形/長方形 1"/>
          <p:cNvSpPr/>
          <p:nvPr/>
        </p:nvSpPr>
        <p:spPr>
          <a:xfrm>
            <a:off x="120053" y="7133754"/>
            <a:ext cx="61922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>
                <a:latin typeface="Meiryo UI" panose="020B0604030504040204" pitchFamily="34" charset="-128"/>
                <a:ea typeface="Meiryo UI" panose="020B0604030504040204" pitchFamily="34" charset="-128"/>
              </a:rPr>
              <a:t>●参加用</a:t>
            </a:r>
            <a:r>
              <a:rPr lang="en-US" altLang="ja-JP" sz="1050" dirty="0">
                <a:latin typeface="Meiryo UI" panose="020B0604030504040204" pitchFamily="34" charset="-128"/>
                <a:ea typeface="Meiryo UI" panose="020B0604030504040204" pitchFamily="34" charset="-128"/>
              </a:rPr>
              <a:t>URL</a:t>
            </a:r>
            <a:r>
              <a:rPr lang="ja-JP" altLang="en-US" sz="1050" dirty="0">
                <a:latin typeface="Meiryo UI" panose="020B0604030504040204" pitchFamily="34" charset="-128"/>
                <a:ea typeface="Meiryo UI" panose="020B0604030504040204" pitchFamily="34" charset="-128"/>
              </a:rPr>
              <a:t>は転送をご遠慮願います。</a:t>
            </a:r>
          </a:p>
          <a:p>
            <a:r>
              <a:rPr lang="ja-JP" altLang="en-US" sz="1050" dirty="0">
                <a:latin typeface="Meiryo UI" panose="020B0604030504040204" pitchFamily="34" charset="-128"/>
                <a:ea typeface="Meiryo UI" panose="020B0604030504040204" pitchFamily="34" charset="-128"/>
              </a:rPr>
              <a:t>●講演会の録画</a:t>
            </a:r>
            <a:r>
              <a:rPr lang="en-US" altLang="ja-JP" sz="105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1050" dirty="0">
                <a:latin typeface="Meiryo UI" panose="020B0604030504040204" pitchFamily="34" charset="-128"/>
                <a:ea typeface="Meiryo UI" panose="020B0604030504040204" pitchFamily="34" charset="-128"/>
              </a:rPr>
              <a:t>録音はご遠慮願います。</a:t>
            </a:r>
          </a:p>
          <a:p>
            <a:r>
              <a:rPr lang="ja-JP" altLang="en-US" sz="1050" dirty="0">
                <a:latin typeface="Meiryo UI" panose="020B0604030504040204" pitchFamily="34" charset="-128"/>
                <a:ea typeface="Meiryo UI" panose="020B0604030504040204" pitchFamily="34" charset="-128"/>
              </a:rPr>
              <a:t>●ログインの際には、</a:t>
            </a:r>
            <a:r>
              <a:rPr lang="ja-JP" altLang="en-US" sz="1050" dirty="0">
                <a:solidFill>
                  <a:srgbClr val="C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施設名、氏名</a:t>
            </a:r>
            <a:r>
              <a:rPr lang="ja-JP" altLang="en-US" sz="1050" dirty="0">
                <a:latin typeface="Meiryo UI" panose="020B0604030504040204" pitchFamily="34" charset="-128"/>
                <a:ea typeface="Meiryo UI" panose="020B0604030504040204" pitchFamily="34" charset="-128"/>
              </a:rPr>
              <a:t>のご入力をお願い申し上げます。</a:t>
            </a:r>
            <a:endParaRPr lang="en-US" altLang="ja-JP" sz="105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050" dirty="0">
                <a:latin typeface="Meiryo UI" panose="020B0604030504040204" pitchFamily="34" charset="-128"/>
                <a:ea typeface="Meiryo UI" panose="020B0604030504040204" pitchFamily="34" charset="-128"/>
              </a:rPr>
              <a:t>●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回線混雑等が原因で映像・音声が途絶える可能性もございます。予めご了解下さいますようお願い申し上げます。</a:t>
            </a:r>
            <a:endParaRPr lang="ja-JP" altLang="en-US" sz="1050" dirty="0"/>
          </a:p>
        </p:txBody>
      </p:sp>
      <p:sp>
        <p:nvSpPr>
          <p:cNvPr id="24" name="正方形/長方形 8"/>
          <p:cNvSpPr>
            <a:spLocks noChangeArrowheads="1"/>
          </p:cNvSpPr>
          <p:nvPr/>
        </p:nvSpPr>
        <p:spPr bwMode="auto">
          <a:xfrm>
            <a:off x="-81285" y="2897151"/>
            <a:ext cx="67887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A5002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女性が抱える健康課題とその対処方法　</a:t>
            </a:r>
            <a:endParaRPr lang="ja-JP" altLang="ja-JP" sz="2800" dirty="0">
              <a:solidFill>
                <a:srgbClr val="A5002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104997" y="2440457"/>
            <a:ext cx="1178818" cy="367945"/>
          </a:xfrm>
          <a:prstGeom prst="roundRect">
            <a:avLst/>
          </a:prstGeom>
          <a:solidFill>
            <a:srgbClr val="80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 題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104997" y="3685057"/>
            <a:ext cx="1008112" cy="349707"/>
          </a:xfrm>
          <a:prstGeom prst="roundRect">
            <a:avLst/>
          </a:prstGeom>
          <a:solidFill>
            <a:srgbClr val="00660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演者</a:t>
            </a:r>
            <a:endParaRPr kumimoji="1"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93732" y="4240780"/>
            <a:ext cx="64742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+mn-ea"/>
              </a:rPr>
              <a:t>志賀　友美</a:t>
            </a:r>
            <a:r>
              <a:rPr lang="zh-CN" altLang="en-US" sz="2400" b="1" dirty="0">
                <a:latin typeface="+mn-ea"/>
              </a:rPr>
              <a:t>　</a:t>
            </a:r>
            <a:r>
              <a:rPr lang="ja-JP" altLang="en-US" sz="2400" b="1" dirty="0">
                <a:latin typeface="+mn-ea"/>
              </a:rPr>
              <a:t>先生　</a:t>
            </a:r>
            <a:endParaRPr lang="en-US" altLang="ja-JP" sz="2400" b="1" dirty="0">
              <a:latin typeface="+mn-ea"/>
            </a:endParaRPr>
          </a:p>
          <a:p>
            <a:r>
              <a:rPr lang="ja-JP" altLang="en-US" b="1" dirty="0">
                <a:latin typeface="+mn-ea"/>
              </a:rPr>
              <a:t>　　　　　　　　　　　　　岐阜大学医学部附属病院　産婦人科　助教</a:t>
            </a:r>
          </a:p>
          <a:p>
            <a:r>
              <a:rPr lang="ja-JP" altLang="en-US" b="1" dirty="0">
                <a:latin typeface="+mn-ea"/>
              </a:rPr>
              <a:t>　　　　　　　　　　　　　成育医療センター副センター長</a:t>
            </a:r>
            <a:endParaRPr lang="en-US" altLang="ja-JP" b="1" dirty="0">
              <a:latin typeface="+mn-ea"/>
            </a:endParaRPr>
          </a:p>
          <a:p>
            <a:r>
              <a:rPr lang="ja-JP" altLang="en-US" b="1" dirty="0">
                <a:latin typeface="+mn-ea"/>
              </a:rPr>
              <a:t>　　　　　　　　　　　　　　　</a:t>
            </a:r>
            <a:r>
              <a:rPr lang="ja-JP" altLang="en-US" sz="2400" b="1" dirty="0">
                <a:latin typeface="+mn-ea"/>
              </a:rPr>
              <a:t>　　　　</a:t>
            </a:r>
            <a:r>
              <a:rPr lang="ja-JP" altLang="en-US" b="1" dirty="0">
                <a:latin typeface="+mn-ea"/>
              </a:rPr>
              <a:t>　　</a:t>
            </a:r>
            <a:endParaRPr lang="en-US" altLang="ja-JP" b="1" dirty="0"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0052" y="5528478"/>
            <a:ext cx="455591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【</a:t>
            </a:r>
            <a:r>
              <a:rPr lang="ja-JP" altLang="en-US" sz="2000" dirty="0"/>
              <a:t>視聴方法</a:t>
            </a:r>
            <a:r>
              <a:rPr lang="en-US" altLang="ja-JP" sz="2000" dirty="0"/>
              <a:t>】</a:t>
            </a:r>
            <a:r>
              <a:rPr lang="ja-JP" altLang="en-US" sz="2000" dirty="0"/>
              <a:t>　</a:t>
            </a:r>
            <a:r>
              <a:rPr lang="ja-JP" altLang="en-US" sz="1400" dirty="0"/>
              <a:t>当日は</a:t>
            </a:r>
            <a:r>
              <a:rPr lang="ja-JP" altLang="en-US" dirty="0"/>
              <a:t>「</a:t>
            </a:r>
            <a:r>
              <a:rPr lang="en-US" altLang="ja-JP" dirty="0"/>
              <a:t>Teams</a:t>
            </a:r>
            <a:r>
              <a:rPr lang="ja-JP" altLang="en-US" dirty="0"/>
              <a:t>」</a:t>
            </a:r>
            <a:r>
              <a:rPr lang="ja-JP" altLang="en-US" sz="1400" dirty="0"/>
              <a:t>を使用します</a:t>
            </a:r>
            <a:endParaRPr lang="en-US" altLang="ja-JP" sz="1400" dirty="0"/>
          </a:p>
          <a:p>
            <a:r>
              <a:rPr lang="ja-JP" altLang="en-US" sz="1400" dirty="0"/>
              <a:t>下記または２次元コードより事前申し込みをお願いします。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16874" y="9324516"/>
            <a:ext cx="6809878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お問い合わせ</a:t>
            </a:r>
            <a:endParaRPr kumimoji="1" lang="en-US" altLang="ja-JP" sz="1050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05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平日（土日祝除く）：大塚製薬株式会社ニュートラシューティカルズ事業部東海支店　</a:t>
            </a:r>
            <a:r>
              <a:rPr lang="en-US" altLang="ja-JP" sz="105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TEL</a:t>
            </a:r>
            <a:r>
              <a:rPr lang="ja-JP" altLang="en-US" sz="105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</a:t>
            </a:r>
            <a:r>
              <a:rPr lang="en-US" altLang="ja-JP" sz="105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052-961-8171</a:t>
            </a:r>
          </a:p>
          <a:p>
            <a:r>
              <a:rPr kumimoji="1" lang="ja-JP" altLang="en-US" sz="105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当日：大塚製薬株式会社ニュートラシューティカルズ事業東東海支店　桝田　勝治　</a:t>
            </a:r>
            <a:r>
              <a:rPr kumimoji="1" lang="en-US" altLang="ja-JP" sz="105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TEL</a:t>
            </a:r>
            <a:r>
              <a:rPr kumimoji="1" lang="ja-JP" altLang="en-US" sz="105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</a:t>
            </a:r>
            <a:r>
              <a:rPr kumimoji="1" lang="en-US" altLang="ja-JP" sz="105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090-7204-7853</a:t>
            </a:r>
            <a:endParaRPr kumimoji="1" lang="ja-JP" altLang="en-US" sz="1050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932717" y="8799229"/>
            <a:ext cx="4465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6600"/>
                </a:solidFill>
                <a:latin typeface="HGP創英角ｺﾞｼｯｸUB" pitchFamily="50" charset="-128"/>
                <a:ea typeface="HGP創英角ｺﾞｼｯｸUB" pitchFamily="50" charset="-128"/>
              </a:rPr>
              <a:t>主催：大塚製薬株式会社ニュートラシューティカルズ事業部</a:t>
            </a:r>
            <a:endParaRPr lang="en-US" altLang="ja-JP" sz="1400" dirty="0">
              <a:solidFill>
                <a:srgbClr val="0066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6600"/>
                </a:solidFill>
                <a:latin typeface="HGP創英角ｺﾞｼｯｸUB" pitchFamily="50" charset="-128"/>
                <a:ea typeface="HGP創英角ｺﾞｼｯｸUB" pitchFamily="50" charset="-128"/>
              </a:rPr>
              <a:t>後援：公益社団法人岐阜県看護協会</a:t>
            </a:r>
          </a:p>
        </p:txBody>
      </p:sp>
      <p:pic>
        <p:nvPicPr>
          <p:cNvPr id="5" name="図 4" descr="画面の領域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1" r="4787"/>
          <a:stretch/>
        </p:blipFill>
        <p:spPr>
          <a:xfrm>
            <a:off x="4544876" y="5775413"/>
            <a:ext cx="1767447" cy="1754860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193732" y="6485004"/>
            <a:ext cx="44532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https://forms.office.com/r/ni3VVu98ZW</a:t>
            </a:r>
            <a:endParaRPr lang="ja-JP" altLang="en-US" sz="2000" dirty="0"/>
          </a:p>
        </p:txBody>
      </p:sp>
      <p:sp>
        <p:nvSpPr>
          <p:cNvPr id="9" name="正方形/長方形 8"/>
          <p:cNvSpPr/>
          <p:nvPr/>
        </p:nvSpPr>
        <p:spPr>
          <a:xfrm>
            <a:off x="675652" y="7972469"/>
            <a:ext cx="63032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/>
              <a:t>～ご参加を希望される先生方へのご案内～</a:t>
            </a:r>
          </a:p>
          <a:p>
            <a:r>
              <a:rPr lang="ja-JP" altLang="en-US" sz="800" dirty="0"/>
              <a:t>当日は、ご参加いただいた確認の為、</a:t>
            </a:r>
            <a:r>
              <a:rPr lang="en-US" altLang="ja-JP" sz="800" dirty="0"/>
              <a:t>WEB</a:t>
            </a:r>
            <a:r>
              <a:rPr lang="ja-JP" altLang="en-US" sz="800" dirty="0"/>
              <a:t>入室時に施設名、氏名のご入力をお願い申し上げます。</a:t>
            </a:r>
            <a:endParaRPr lang="en-US" altLang="ja-JP" sz="800" dirty="0"/>
          </a:p>
          <a:p>
            <a:r>
              <a:rPr lang="ja-JP" altLang="en-US" sz="800" dirty="0"/>
              <a:t>入力頂いた個人情報は、セミナーの案内と参加者の確認のために使用します。個人情報は大塚製薬株式会社が管理</a:t>
            </a:r>
          </a:p>
          <a:p>
            <a:r>
              <a:rPr lang="ja-JP" altLang="en-US" sz="800" dirty="0"/>
              <a:t>します。業務委託先以外の第三者 に開示・提供することはありません 。個人情報は弊社の個人情報保護方針に</a:t>
            </a:r>
          </a:p>
          <a:p>
            <a:r>
              <a:rPr lang="ja-JP" altLang="en-US" sz="800" dirty="0"/>
              <a:t>基づき、安全かつ適切に管理いたします。</a:t>
            </a:r>
          </a:p>
        </p:txBody>
      </p:sp>
    </p:spTree>
    <p:extLst>
      <p:ext uri="{BB962C8B-B14F-4D97-AF65-F5344CB8AC3E}">
        <p14:creationId xmlns:p14="http://schemas.microsoft.com/office/powerpoint/2010/main" val="2831139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Calibri"/>
        <a:ea typeface="Meiryo UI"/>
        <a:cs typeface=""/>
      </a:majorFont>
      <a:minorFont>
        <a:latin typeface="Calibr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</TotalTime>
  <Words>337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HGS創英角ｺﾞｼｯｸUB</vt:lpstr>
      <vt:lpstr>Meiryo UI</vt:lpstr>
      <vt:lpstr>Arial</vt:lpstr>
      <vt:lpstr>Calibri</vt:lpstr>
      <vt:lpstr>Office テーマ</vt:lpstr>
      <vt:lpstr>PowerPoint プレゼンテーション</vt:lpstr>
    </vt:vector>
  </TitlesOfParts>
  <Company>大塚グループ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Yuzawa, Mie(湯澤　未枝)</dc:creator>
  <cp:lastModifiedBy>岐阜県看護協会</cp:lastModifiedBy>
  <cp:revision>60</cp:revision>
  <dcterms:created xsi:type="dcterms:W3CDTF">2022-07-05T01:10:40Z</dcterms:created>
  <dcterms:modified xsi:type="dcterms:W3CDTF">2024-08-28T06:30:34Z</dcterms:modified>
</cp:coreProperties>
</file>