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B3FF"/>
    <a:srgbClr val="FF4D00"/>
    <a:srgbClr val="D5EFFF"/>
    <a:srgbClr val="FFFFFF"/>
    <a:srgbClr val="0033CC"/>
    <a:srgbClr val="D9E6E6"/>
    <a:srgbClr val="4B76FF"/>
    <a:srgbClr val="FFF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4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532" y="8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64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9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05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85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77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95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2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97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48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1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05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E6E9E-891F-421C-A836-415E31D02A16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D449F-6DB6-4836-BCC3-8DE08E11E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8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PNG"/><Relationship Id="rId7" Type="http://schemas.openxmlformats.org/officeDocument/2006/relationships/hyperlink" Target="https://logoform.jp/form/T8mB/45130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72B46F7-CB9E-5FBE-8C8A-C13ED9782189}"/>
              </a:ext>
            </a:extLst>
          </p:cNvPr>
          <p:cNvSpPr/>
          <p:nvPr/>
        </p:nvSpPr>
        <p:spPr>
          <a:xfrm>
            <a:off x="0" y="8876568"/>
            <a:ext cx="7559675" cy="1691813"/>
          </a:xfrm>
          <a:prstGeom prst="rect">
            <a:avLst/>
          </a:prstGeom>
          <a:solidFill>
            <a:srgbClr val="D5E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80CE247-4788-E1C3-EAE8-61E5B4ECE4B5}"/>
              </a:ext>
            </a:extLst>
          </p:cNvPr>
          <p:cNvGrpSpPr/>
          <p:nvPr/>
        </p:nvGrpSpPr>
        <p:grpSpPr>
          <a:xfrm>
            <a:off x="0" y="0"/>
            <a:ext cx="7588573" cy="504000"/>
            <a:chOff x="0" y="0"/>
            <a:chExt cx="7588573" cy="5040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17FA889-3B2C-EDC0-0A56-CE52493E036B}"/>
                </a:ext>
              </a:extLst>
            </p:cNvPr>
            <p:cNvSpPr/>
            <p:nvPr/>
          </p:nvSpPr>
          <p:spPr>
            <a:xfrm>
              <a:off x="0" y="0"/>
              <a:ext cx="7084573" cy="504000"/>
            </a:xfrm>
            <a:prstGeom prst="rect">
              <a:avLst/>
            </a:prstGeom>
            <a:solidFill>
              <a:srgbClr val="33B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直角三角形 1">
              <a:extLst>
                <a:ext uri="{FF2B5EF4-FFF2-40B4-BE49-F238E27FC236}">
                  <a16:creationId xmlns:a16="http://schemas.microsoft.com/office/drawing/2014/main" id="{E33A5F98-E3A4-57EB-C4F8-A0A9F48E692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084573" y="0"/>
              <a:ext cx="504000" cy="504000"/>
            </a:xfrm>
            <a:prstGeom prst="rtTriangle">
              <a:avLst/>
            </a:prstGeom>
            <a:solidFill>
              <a:srgbClr val="33B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95C398B-C322-B468-673F-BBAB44666BB1}"/>
              </a:ext>
            </a:extLst>
          </p:cNvPr>
          <p:cNvGrpSpPr/>
          <p:nvPr/>
        </p:nvGrpSpPr>
        <p:grpSpPr>
          <a:xfrm>
            <a:off x="377837" y="3457171"/>
            <a:ext cx="6804000" cy="1070894"/>
            <a:chOff x="377837" y="2745026"/>
            <a:chExt cx="6804000" cy="1070894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1D8D915-7C9A-EA52-5FAB-1FA5FDF7D153}"/>
                </a:ext>
              </a:extLst>
            </p:cNvPr>
            <p:cNvGrpSpPr/>
            <p:nvPr/>
          </p:nvGrpSpPr>
          <p:grpSpPr>
            <a:xfrm>
              <a:off x="377837" y="2745026"/>
              <a:ext cx="6804000" cy="1070894"/>
              <a:chOff x="377837" y="1830630"/>
              <a:chExt cx="6804000" cy="1070894"/>
            </a:xfrm>
          </p:grpSpPr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6ACD8E3D-52A9-3E89-B8EC-8C2D9857EADD}"/>
                  </a:ext>
                </a:extLst>
              </p:cNvPr>
              <p:cNvSpPr/>
              <p:nvPr/>
            </p:nvSpPr>
            <p:spPr>
              <a:xfrm>
                <a:off x="377837" y="1965524"/>
                <a:ext cx="6804000" cy="936000"/>
              </a:xfrm>
              <a:prstGeom prst="roundRect">
                <a:avLst>
                  <a:gd name="adj" fmla="val 10615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6374C3F9-A8E8-332F-BE13-3965E264A9AD}"/>
                  </a:ext>
                </a:extLst>
              </p:cNvPr>
              <p:cNvSpPr/>
              <p:nvPr/>
            </p:nvSpPr>
            <p:spPr>
              <a:xfrm>
                <a:off x="504000" y="1830630"/>
                <a:ext cx="720000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4D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/>
              <a:p>
                <a:pPr algn="ctr"/>
                <a:r>
                  <a:rPr kumimoji="1" lang="ja-JP" altLang="en-US" sz="12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テーマ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CEE6812-40A7-91E4-71E7-81D1E29F5D5D}"/>
                </a:ext>
              </a:extLst>
            </p:cNvPr>
            <p:cNvSpPr txBox="1"/>
            <p:nvPr/>
          </p:nvSpPr>
          <p:spPr>
            <a:xfrm>
              <a:off x="659095" y="3020288"/>
              <a:ext cx="6241485" cy="7075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1" lang="ja-JP" altLang="en-US" sz="2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なぜ、子どもはゲーム・ネットにはまるのか？</a:t>
              </a:r>
            </a:p>
            <a:p>
              <a:pPr algn="ctr">
                <a:lnSpc>
                  <a:spcPct val="110000"/>
                </a:lnSpc>
              </a:pPr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～デジタル時代における、子どものこころの理解の仕方と対応～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A5A0B5-6FDF-DE38-A810-FF57C547E03D}"/>
              </a:ext>
            </a:extLst>
          </p:cNvPr>
          <p:cNvSpPr txBox="1"/>
          <p:nvPr/>
        </p:nvSpPr>
        <p:spPr>
          <a:xfrm>
            <a:off x="252001" y="180000"/>
            <a:ext cx="5263582" cy="237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主催：岐阜県精神保健福祉センター、連携：岐阜県図書館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63224D8-D862-0A6F-5D6D-E6BA7CCEA3E4}"/>
              </a:ext>
            </a:extLst>
          </p:cNvPr>
          <p:cNvSpPr txBox="1"/>
          <p:nvPr/>
        </p:nvSpPr>
        <p:spPr>
          <a:xfrm>
            <a:off x="684666" y="4518228"/>
            <a:ext cx="3022326" cy="687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rgbClr val="00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令和６年</a:t>
            </a:r>
            <a:r>
              <a:rPr kumimoji="1" lang="ja-JP" altLang="en-US" sz="2800" dirty="0">
                <a:solidFill>
                  <a:srgbClr val="00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２月３日</a:t>
            </a:r>
            <a:r>
              <a:rPr kumimoji="1" lang="ja-JP" altLang="en-US" sz="2800" spc="-300" dirty="0">
                <a:solidFill>
                  <a:srgbClr val="00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（土</a:t>
            </a:r>
            <a:r>
              <a:rPr kumimoji="1" lang="ja-JP" altLang="en-US" sz="2800" dirty="0">
                <a:solidFill>
                  <a:srgbClr val="00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</a:p>
          <a:p>
            <a:pPr>
              <a:lnSpc>
                <a:spcPct val="120000"/>
              </a:lnSpc>
            </a:pPr>
            <a:r>
              <a:rPr kumimoji="1" lang="ja-JP" altLang="en-US" sz="1600" spc="-1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kumimoji="1" lang="ja-JP" altLang="en-US" sz="160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４：０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０～</a:t>
            </a:r>
            <a:r>
              <a:rPr kumimoji="1" lang="ja-JP" altLang="en-US" sz="1600" spc="-1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kumimoji="1" lang="ja-JP" altLang="en-US" sz="160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６：０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（受付</a:t>
            </a:r>
            <a:r>
              <a:rPr kumimoji="1" lang="ja-JP" altLang="en-US" sz="1200" spc="-1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kumimoji="1" lang="ja-JP" altLang="en-US" sz="1200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３：３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０～）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AB1A34-DC09-3060-F3A0-B3E2816881C1}"/>
              </a:ext>
            </a:extLst>
          </p:cNvPr>
          <p:cNvSpPr txBox="1"/>
          <p:nvPr/>
        </p:nvSpPr>
        <p:spPr>
          <a:xfrm>
            <a:off x="503998" y="5688000"/>
            <a:ext cx="5215065" cy="3566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rgbClr val="FF99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◆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講師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臨床心理士・公認心理師・社会福祉士  </a:t>
            </a:r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西川 絹恵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先生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3C0C430-AEF2-D3A8-7EAC-19A43007BE37}"/>
              </a:ext>
            </a:extLst>
          </p:cNvPr>
          <p:cNvSpPr txBox="1"/>
          <p:nvPr/>
        </p:nvSpPr>
        <p:spPr>
          <a:xfrm>
            <a:off x="396000" y="900000"/>
            <a:ext cx="3600000" cy="1716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5400" dirty="0">
                <a:solidFill>
                  <a:srgbClr val="00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依存症啓発 </a:t>
            </a:r>
            <a:endParaRPr kumimoji="1" lang="en-US" altLang="ja-JP" sz="5400" dirty="0">
              <a:solidFill>
                <a:srgbClr val="0033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5400" dirty="0">
                <a:solidFill>
                  <a:srgbClr val="00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講演会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F8E819-A720-5D8E-F49E-D99BDCF4102C}"/>
              </a:ext>
            </a:extLst>
          </p:cNvPr>
          <p:cNvSpPr txBox="1"/>
          <p:nvPr/>
        </p:nvSpPr>
        <p:spPr>
          <a:xfrm>
            <a:off x="396000" y="648000"/>
            <a:ext cx="972000" cy="237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rgbClr val="00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令和５年度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275CCE1-5295-CE37-BECB-A1AC1C351FA4}"/>
              </a:ext>
            </a:extLst>
          </p:cNvPr>
          <p:cNvGrpSpPr/>
          <p:nvPr/>
        </p:nvGrpSpPr>
        <p:grpSpPr>
          <a:xfrm>
            <a:off x="3960000" y="123432"/>
            <a:ext cx="3240000" cy="3640698"/>
            <a:chOff x="4005179" y="3022639"/>
            <a:chExt cx="3240000" cy="3640698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48D92D03-6701-F40F-61C2-9F4884CB9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5179" y="3423337"/>
              <a:ext cx="3240000" cy="3240000"/>
            </a:xfrm>
            <a:prstGeom prst="ellipse">
              <a:avLst/>
            </a:prstGeom>
            <a:solidFill>
              <a:srgbClr val="FFF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44A09A1-FE01-7BFA-D068-54E68E9EC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4823" y="3904283"/>
              <a:ext cx="834860" cy="1175058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A3F686FD-4CE7-E221-0154-9B86D950E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5004" y="3908706"/>
              <a:ext cx="954601" cy="1166212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D15ED1FD-8B5A-92DC-EC44-01C824EAC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0566" y="3022639"/>
              <a:ext cx="749227" cy="1470002"/>
            </a:xfrm>
            <a:prstGeom prst="rect">
              <a:avLst/>
            </a:prstGeom>
            <a:effectLst>
              <a:outerShdw blurRad="63500" dist="50800" dir="2700000" algn="tl" rotWithShape="0">
                <a:schemeClr val="bg1">
                  <a:alpha val="75000"/>
                </a:schemeClr>
              </a:outerShdw>
            </a:effectLst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C62431C-D358-C602-C4AE-6D63E4A8FED9}"/>
                </a:ext>
              </a:extLst>
            </p:cNvPr>
            <p:cNvSpPr txBox="1"/>
            <p:nvPr/>
          </p:nvSpPr>
          <p:spPr>
            <a:xfrm>
              <a:off x="4412737" y="5187562"/>
              <a:ext cx="2424884" cy="1000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kumimoji="1" lang="en-US" altLang="ja-JP" sz="4600" dirty="0">
                  <a:ln>
                    <a:solidFill>
                      <a:srgbClr val="0033CC"/>
                    </a:solidFill>
                  </a:ln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Game</a:t>
              </a:r>
            </a:p>
            <a:p>
              <a:pPr algn="ctr">
                <a:lnSpc>
                  <a:spcPct val="70000"/>
                </a:lnSpc>
              </a:pPr>
              <a:r>
                <a:rPr kumimoji="1" lang="en-US" altLang="ja-JP" sz="4600" dirty="0">
                  <a:ln>
                    <a:solidFill>
                      <a:srgbClr val="0033CC"/>
                    </a:solidFill>
                  </a:ln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Internet</a:t>
              </a:r>
              <a:endParaRPr kumimoji="1" lang="ja-JP" altLang="en-US" sz="4600" dirty="0">
                <a:ln>
                  <a:solidFill>
                    <a:srgbClr val="0033CC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77C8D9-320C-11A4-B992-AC64EA2D6A5A}"/>
              </a:ext>
            </a:extLst>
          </p:cNvPr>
          <p:cNvSpPr txBox="1"/>
          <p:nvPr/>
        </p:nvSpPr>
        <p:spPr>
          <a:xfrm>
            <a:off x="432000" y="2664000"/>
            <a:ext cx="3852000" cy="688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依存症の啓発と更なる理解を促進することを目的に、</a:t>
            </a:r>
            <a:endParaRPr kumimoji="1" lang="en-US" altLang="ja-JP" sz="1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今年度は「ゲーム・インターネット依存」をテーマに</a:t>
            </a:r>
            <a:endParaRPr kumimoji="1" lang="en-US" altLang="ja-JP" sz="1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依存症への対応方法を学ぶ講演会を開催いたします。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4C2AEE8-18BA-BA9A-842E-F24F3AC0E15F}"/>
              </a:ext>
            </a:extLst>
          </p:cNvPr>
          <p:cNvGrpSpPr/>
          <p:nvPr/>
        </p:nvGrpSpPr>
        <p:grpSpPr>
          <a:xfrm>
            <a:off x="1188000" y="6120000"/>
            <a:ext cx="5400000" cy="2681788"/>
            <a:chOff x="1174129" y="6120000"/>
            <a:chExt cx="5400000" cy="2681788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A59E771-4AA7-A9EE-EF74-4DEB7AEA0CC5}"/>
                </a:ext>
              </a:extLst>
            </p:cNvPr>
            <p:cNvGrpSpPr/>
            <p:nvPr/>
          </p:nvGrpSpPr>
          <p:grpSpPr>
            <a:xfrm>
              <a:off x="1174129" y="6120000"/>
              <a:ext cx="5400000" cy="2681788"/>
              <a:chOff x="-3741804" y="5894610"/>
              <a:chExt cx="5458608" cy="2681788"/>
            </a:xfrm>
          </p:grpSpPr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100D8419-48E4-49AF-8397-9480DA4D16E1}"/>
                  </a:ext>
                </a:extLst>
              </p:cNvPr>
              <p:cNvSpPr/>
              <p:nvPr/>
            </p:nvSpPr>
            <p:spPr>
              <a:xfrm>
                <a:off x="-3741804" y="6056398"/>
                <a:ext cx="5458608" cy="2520000"/>
              </a:xfrm>
              <a:prstGeom prst="roundRect">
                <a:avLst>
                  <a:gd name="adj" fmla="val 7163"/>
                </a:avLst>
              </a:prstGeom>
              <a:solidFill>
                <a:srgbClr val="D9E6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CE3AC647-392C-2AB5-102E-AFF807CF659C}"/>
                  </a:ext>
                </a:extLst>
              </p:cNvPr>
              <p:cNvSpPr/>
              <p:nvPr/>
            </p:nvSpPr>
            <p:spPr>
              <a:xfrm>
                <a:off x="-3587036" y="5894610"/>
                <a:ext cx="864000" cy="252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/>
              <a:p>
                <a:pPr algn="ctr"/>
                <a:r>
                  <a:rPr kumimoji="1" lang="ja-JP" altLang="en-US" sz="11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講師紹介</a:t>
                </a:r>
              </a:p>
            </p:txBody>
          </p:sp>
        </p:grp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500DE9C-4A35-41E4-9C55-1902D35CFA3D}"/>
                </a:ext>
              </a:extLst>
            </p:cNvPr>
            <p:cNvSpPr txBox="1"/>
            <p:nvPr/>
          </p:nvSpPr>
          <p:spPr>
            <a:xfrm>
              <a:off x="1512000" y="8532000"/>
              <a:ext cx="5004000" cy="1761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ちなみに・・・　</a:t>
              </a:r>
              <a:r>
                <a:rPr kumimoji="1" lang="en-US" altLang="ja-JP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【</a:t>
              </a:r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趣味</a:t>
              </a:r>
              <a:r>
                <a:rPr kumimoji="1" lang="en-US" altLang="ja-JP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】</a:t>
              </a:r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植物を育てること（手をかけたぶんだけ増えていくのが楽しいです）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A0FF8D4-01B0-61AE-3FEE-E4EB22682F5E}"/>
                </a:ext>
              </a:extLst>
            </p:cNvPr>
            <p:cNvSpPr txBox="1"/>
            <p:nvPr/>
          </p:nvSpPr>
          <p:spPr>
            <a:xfrm>
              <a:off x="1512000" y="6408000"/>
              <a:ext cx="4511039" cy="20621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ja-JP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【</a:t>
              </a:r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学歴</a:t>
              </a:r>
              <a:r>
                <a:rPr kumimoji="1" lang="en-US" altLang="ja-JP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】</a:t>
              </a:r>
            </a:p>
            <a:p>
              <a:pPr>
                <a:lnSpc>
                  <a:spcPct val="120000"/>
                </a:lnSpc>
              </a:pP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関西大学大学院教育心理学博士前期課程修了　</a:t>
              </a:r>
            </a:p>
            <a:p>
              <a:pPr>
                <a:lnSpc>
                  <a:spcPct val="120000"/>
                </a:lnSpc>
              </a:pP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中京大学大学院経営管理学修士課程修了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/MBA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取得</a:t>
              </a:r>
            </a:p>
            <a:p>
              <a:pPr>
                <a:lnSpc>
                  <a:spcPct val="120000"/>
                </a:lnSpc>
              </a:pP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中京大学大学院経営学研究科博士後期課程単位満了退学</a:t>
              </a:r>
            </a:p>
            <a:p>
              <a:pPr>
                <a:lnSpc>
                  <a:spcPct val="120000"/>
                </a:lnSpc>
              </a:pPr>
              <a:r>
                <a:rPr kumimoji="1" lang="en-US" altLang="ja-JP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【</a:t>
              </a:r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専門分野</a:t>
              </a:r>
              <a:r>
                <a:rPr kumimoji="1" lang="en-US" altLang="ja-JP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】</a:t>
              </a:r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臨床心理学 教育心理学 人間関係論 産業組織心理学 など</a:t>
              </a:r>
              <a:endParaRPr kumimoji="1"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kumimoji="1" lang="en-US" altLang="ja-JP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【</a:t>
              </a:r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現職</a:t>
              </a:r>
              <a:r>
                <a:rPr kumimoji="1" lang="en-US" altLang="ja-JP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】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（主要なもの）</a:t>
              </a:r>
            </a:p>
            <a:p>
              <a:pPr>
                <a:lnSpc>
                  <a:spcPct val="120000"/>
                </a:lnSpc>
              </a:pP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◎中部学院大学　兼任講師　　◎名古屋平成医療看護専門学校　非常勤講師</a:t>
              </a:r>
            </a:p>
            <a:p>
              <a:pPr>
                <a:lnSpc>
                  <a:spcPct val="120000"/>
                </a:lnSpc>
              </a:pP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◎名古屋市教育センター　　　 ◎名古屋市教育委員会問題解決支援チーム　</a:t>
              </a:r>
            </a:p>
            <a:p>
              <a:pPr>
                <a:lnSpc>
                  <a:spcPct val="120000"/>
                </a:lnSpc>
              </a:pP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◎社会福祉法人名古屋市社会福祉協議会　顧問臨床心理士</a:t>
              </a:r>
            </a:p>
            <a:p>
              <a:pPr>
                <a:lnSpc>
                  <a:spcPct val="120000"/>
                </a:lnSpc>
              </a:pP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◎豊田市子ども家庭課　心理スーパーヴァイザー</a:t>
              </a:r>
              <a:endParaRPr kumimoji="1"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◎名南病院　小児科こころと発達外来　　◎企業や法人の職員カウンセリング</a:t>
              </a: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70070D7-2DD0-B4EF-CEDC-3870DAB925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0" b="10332"/>
          <a:stretch/>
        </p:blipFill>
        <p:spPr bwMode="auto">
          <a:xfrm>
            <a:off x="5760000" y="5724000"/>
            <a:ext cx="1152358" cy="1656000"/>
          </a:xfrm>
          <a:prstGeom prst="roundRect">
            <a:avLst>
              <a:gd name="adj" fmla="val 13963"/>
            </a:avLst>
          </a:prstGeom>
          <a:noFill/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A966CD85-63C7-A663-9AE1-58AA692B1777}"/>
              </a:ext>
            </a:extLst>
          </p:cNvPr>
          <p:cNvGrpSpPr/>
          <p:nvPr/>
        </p:nvGrpSpPr>
        <p:grpSpPr>
          <a:xfrm>
            <a:off x="1459309" y="9003515"/>
            <a:ext cx="5821066" cy="1511958"/>
            <a:chOff x="1535773" y="9230449"/>
            <a:chExt cx="5744634" cy="119321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B9AE439-6360-C1B7-F0A0-5533310C2972}"/>
                </a:ext>
              </a:extLst>
            </p:cNvPr>
            <p:cNvSpPr txBox="1"/>
            <p:nvPr/>
          </p:nvSpPr>
          <p:spPr>
            <a:xfrm>
              <a:off x="2528407" y="9940900"/>
              <a:ext cx="4752000" cy="482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岐阜県精神保健福祉センター</a:t>
              </a:r>
            </a:p>
            <a:p>
              <a:pPr>
                <a:lnSpc>
                  <a:spcPct val="120000"/>
                </a:lnSpc>
              </a:pPr>
              <a:r>
                <a:rPr kumimoji="1"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〒５０２ｰ０８５４　岐阜市鷺山向井２５６３ｰ１８  </a:t>
              </a:r>
              <a:r>
                <a:rPr kumimoji="1"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TEL</a:t>
              </a:r>
              <a:r>
                <a:rPr kumimoji="1"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：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０５８ｰ２３１ｰ９７２４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FA49D27-CD2E-1A1A-E592-A892AF49D44E}"/>
                </a:ext>
              </a:extLst>
            </p:cNvPr>
            <p:cNvSpPr txBox="1"/>
            <p:nvPr/>
          </p:nvSpPr>
          <p:spPr>
            <a:xfrm>
              <a:off x="1535773" y="9230449"/>
              <a:ext cx="4680000" cy="10267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ja-JP" altLang="en-US" sz="1200" dirty="0">
                  <a:solidFill>
                    <a:srgbClr val="FF4D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◆</a:t>
              </a:r>
              <a:r>
                <a:rPr kumimoji="1"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申込方法	　右のＱＲコードまたは下記ＵＲＬからお申し込みください。</a:t>
              </a:r>
              <a:endParaRPr kumimoji="1"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kumimoji="1"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　　　　　　　</a:t>
              </a:r>
              <a:r>
                <a:rPr kumimoji="1"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  <a:hlinkClick r:id="rId7"/>
                </a:rPr>
                <a:t>https://logoform.jp/form/T8mB/451304</a:t>
              </a:r>
              <a:endParaRPr kumimoji="1"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kumimoji="1" lang="en-US" altLang="ja-JP" sz="12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                </a:t>
              </a:r>
              <a:r>
                <a:rPr kumimoji="1" lang="en-US" altLang="ja-JP" sz="9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※</a:t>
              </a:r>
              <a:r>
                <a:rPr kumimoji="1" lang="ja-JP" altLang="en-US" sz="9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その他の申し込み方法は裏面をご覧ください。</a:t>
              </a:r>
              <a:endParaRPr kumimoji="1" lang="en-US" altLang="ja-JP" sz="9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kumimoji="1" lang="ja-JP" altLang="en-US" sz="1200" dirty="0">
                  <a:solidFill>
                    <a:srgbClr val="FF4D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◆</a:t>
              </a:r>
              <a:r>
                <a:rPr kumimoji="1"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申込期間	　令和６年１月９日（火）～令和６年１月３１日（水）まで</a:t>
              </a:r>
              <a:endParaRPr kumimoji="1"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200" dirty="0">
                  <a:solidFill>
                    <a:srgbClr val="FF4D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◆</a:t>
              </a:r>
              <a:r>
                <a:rPr kumimoji="1"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問い合わせ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D7AF8AB-9614-C8AF-CC46-A9168A296270}"/>
              </a:ext>
            </a:extLst>
          </p:cNvPr>
          <p:cNvSpPr txBox="1"/>
          <p:nvPr/>
        </p:nvSpPr>
        <p:spPr>
          <a:xfrm>
            <a:off x="4415457" y="4637002"/>
            <a:ext cx="2850605" cy="733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rgbClr val="FF99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◆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会場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　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岐阜県図書館　多目的ホール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（岐阜市宇佐４－２－１）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D9E140D-BE2C-4CE9-3801-FFF7F4AA2ABB}"/>
              </a:ext>
            </a:extLst>
          </p:cNvPr>
          <p:cNvGrpSpPr/>
          <p:nvPr/>
        </p:nvGrpSpPr>
        <p:grpSpPr>
          <a:xfrm>
            <a:off x="252000" y="8779583"/>
            <a:ext cx="1187642" cy="1685828"/>
            <a:chOff x="270179" y="8779583"/>
            <a:chExt cx="1187642" cy="1685828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EB5A29DD-8881-50AF-ABEC-BAC3510A2EFB}"/>
                </a:ext>
              </a:extLst>
            </p:cNvPr>
            <p:cNvSpPr txBox="1"/>
            <p:nvPr/>
          </p:nvSpPr>
          <p:spPr>
            <a:xfrm>
              <a:off x="270179" y="9647943"/>
              <a:ext cx="1187642" cy="8174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4D0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要申込</a:t>
              </a:r>
            </a:p>
            <a:p>
              <a:pPr algn="ctr">
                <a:lnSpc>
                  <a:spcPct val="110000"/>
                </a:lnSpc>
              </a:pPr>
              <a:r>
                <a:rPr kumimoji="1" lang="ja-JP" altLang="en-US" sz="13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定員</a:t>
              </a:r>
              <a:r>
                <a:rPr kumimoji="1" lang="ja-JP" altLang="en-US" spc="-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２０</a:t>
              </a:r>
              <a:r>
                <a: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０</a:t>
              </a:r>
              <a:r>
                <a:rPr kumimoji="1" lang="ja-JP" altLang="en-US" sz="13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名</a:t>
              </a:r>
              <a:endParaRPr kumimoji="1" lang="en-US" altLang="ja-JP" sz="1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ct val="110000"/>
                </a:lnSpc>
              </a:pPr>
              <a:r>
                <a:rPr kumimoji="1" lang="en-US" altLang="ja-JP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※</a:t>
              </a:r>
              <a:r>
                <a:rPr kumimoji="1"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先着順</a:t>
              </a:r>
              <a:endPara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D3EEDF7-4023-7D05-7D57-53CAFE34F3D3}"/>
                </a:ext>
              </a:extLst>
            </p:cNvPr>
            <p:cNvGrpSpPr/>
            <p:nvPr/>
          </p:nvGrpSpPr>
          <p:grpSpPr>
            <a:xfrm>
              <a:off x="468000" y="8779583"/>
              <a:ext cx="792000" cy="792000"/>
              <a:chOff x="8057858" y="5146010"/>
              <a:chExt cx="792000" cy="792000"/>
            </a:xfrm>
          </p:grpSpPr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02947EB1-3E46-D551-D1BA-EC7BD1C735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57858" y="5146010"/>
                <a:ext cx="792000" cy="792000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5D59DC5-EAE2-9968-EE8D-163906035183}"/>
                  </a:ext>
                </a:extLst>
              </p:cNvPr>
              <p:cNvSpPr txBox="1"/>
              <p:nvPr/>
            </p:nvSpPr>
            <p:spPr>
              <a:xfrm>
                <a:off x="8219149" y="5255938"/>
                <a:ext cx="469419" cy="572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参加</a:t>
                </a:r>
                <a:endParaRPr kumimoji="1" lang="en-US" altLang="ja-JP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無料</a:t>
                </a:r>
              </a:p>
            </p:txBody>
          </p:sp>
        </p:grp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D8CE03B-D84A-802C-B0B8-9B600DBE43D6}"/>
              </a:ext>
            </a:extLst>
          </p:cNvPr>
          <p:cNvSpPr>
            <a:spLocks noChangeAspect="1"/>
          </p:cNvSpPr>
          <p:nvPr/>
        </p:nvSpPr>
        <p:spPr>
          <a:xfrm>
            <a:off x="6335999" y="9181899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ＱＲ</a:t>
            </a:r>
            <a:endParaRPr kumimoji="1" lang="en-US" altLang="ja-JP" sz="14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コード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167C740-285A-C7EF-8213-36EBF60DF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4000" y="7524000"/>
            <a:ext cx="864000" cy="1550937"/>
          </a:xfrm>
          <a:prstGeom prst="rect">
            <a:avLst/>
          </a:prstGeom>
        </p:spPr>
      </p:pic>
      <p:pic>
        <p:nvPicPr>
          <p:cNvPr id="1026" name="Picture 2" descr="QRコード">
            <a:extLst>
              <a:ext uri="{FF2B5EF4-FFF2-40B4-BE49-F238E27FC236}">
                <a16:creationId xmlns:a16="http://schemas.microsoft.com/office/drawing/2014/main" id="{C99E7BCE-BB28-AEBF-B573-13A00E36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98" y="9168149"/>
            <a:ext cx="731402" cy="7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16EBC-21FC-DA06-C91F-FFF79819F761}"/>
              </a:ext>
            </a:extLst>
          </p:cNvPr>
          <p:cNvSpPr txBox="1"/>
          <p:nvPr/>
        </p:nvSpPr>
        <p:spPr>
          <a:xfrm flipH="1">
            <a:off x="2123998" y="5261399"/>
            <a:ext cx="2337939" cy="39530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・依存症関連のブックリストの配布</a:t>
            </a: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・依存症関連図書の展示コーナー</a:t>
            </a: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9F7108B-FDBF-721D-7978-EF0F3E599C37}"/>
              </a:ext>
            </a:extLst>
          </p:cNvPr>
          <p:cNvSpPr txBox="1"/>
          <p:nvPr/>
        </p:nvSpPr>
        <p:spPr>
          <a:xfrm flipH="1">
            <a:off x="531106" y="5264711"/>
            <a:ext cx="1620000" cy="3665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200" dirty="0">
                <a:solidFill>
                  <a:srgbClr val="FF99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◆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図書館関連事業</a:t>
            </a: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１月２３日～２月１２日</a:t>
            </a: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44B4CD6-63CF-A4E4-7AAD-BDD70420210F}"/>
              </a:ext>
            </a:extLst>
          </p:cNvPr>
          <p:cNvSpPr/>
          <p:nvPr/>
        </p:nvSpPr>
        <p:spPr>
          <a:xfrm>
            <a:off x="1244946" y="9283742"/>
            <a:ext cx="1047042" cy="300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当日参加可</a:t>
            </a:r>
          </a:p>
        </p:txBody>
      </p:sp>
    </p:spTree>
    <p:extLst>
      <p:ext uri="{BB962C8B-B14F-4D97-AF65-F5344CB8AC3E}">
        <p14:creationId xmlns:p14="http://schemas.microsoft.com/office/powerpoint/2010/main" val="370410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386A2FA7-518D-697E-BBB9-84044FA1C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00" y="3168000"/>
            <a:ext cx="6768000" cy="288000"/>
          </a:xfrm>
          <a:prstGeom prst="rect">
            <a:avLst/>
          </a:prstGeom>
          <a:solidFill>
            <a:srgbClr val="34DA00"/>
          </a:solidFill>
          <a:ln>
            <a:noFill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rPr>
              <a:t>会場へのアクセス</a:t>
            </a:r>
            <a:endParaRPr lang="ja-JP" altLang="ja-JP" sz="1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ＭＳ Ｐゴシック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B6E002-944B-3F52-F60B-42CF460DEDF7}"/>
              </a:ext>
            </a:extLst>
          </p:cNvPr>
          <p:cNvSpPr txBox="1"/>
          <p:nvPr/>
        </p:nvSpPr>
        <p:spPr>
          <a:xfrm>
            <a:off x="432000" y="3528000"/>
            <a:ext cx="1643243" cy="297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岐阜県図書館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8F9295-2370-90C8-9D65-65C887418AFD}"/>
              </a:ext>
            </a:extLst>
          </p:cNvPr>
          <p:cNvSpPr txBox="1"/>
          <p:nvPr/>
        </p:nvSpPr>
        <p:spPr>
          <a:xfrm>
            <a:off x="1368000" y="10188000"/>
            <a:ext cx="5904000" cy="208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岐阜県精神保健福祉センター</a:t>
            </a:r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TEL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058-231-9724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〒</a:t>
            </a:r>
            <a:r>
              <a: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502-0854</a:t>
            </a:r>
            <a:r>
              <a:rPr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岐阜市鷺山向井</a:t>
            </a:r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2563-18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r="55809"/>
          <a:stretch/>
        </p:blipFill>
        <p:spPr>
          <a:xfrm>
            <a:off x="1542441" y="3860636"/>
            <a:ext cx="2237234" cy="213251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" name="コンテンツ プレースホルダー 3">
            <a:extLst>
              <a:ext uri="{FF2B5EF4-FFF2-40B4-BE49-F238E27FC236}">
                <a16:creationId xmlns:a16="http://schemas.microsoft.com/office/drawing/2014/main" id="{D3ACE65E-E0F5-CCA3-4BF7-6FF76B79CA47}"/>
              </a:ext>
            </a:extLst>
          </p:cNvPr>
          <p:cNvGraphicFramePr>
            <a:graphicFrameLocks/>
          </p:cNvGraphicFramePr>
          <p:nvPr/>
        </p:nvGraphicFramePr>
        <p:xfrm>
          <a:off x="395837" y="8100000"/>
          <a:ext cx="6768000" cy="1872000"/>
        </p:xfrm>
        <a:graphic>
          <a:graphicData uri="http://schemas.openxmlformats.org/drawingml/2006/table">
            <a:tbl>
              <a:tblPr firstRow="1" firstCol="1" bandRow="1"/>
              <a:tblGrid>
                <a:gridCol w="22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ふりがな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氏　名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所属・職種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  <a:p>
                      <a:pPr indent="101600" algn="l">
                        <a:spcAft>
                          <a:spcPts val="0"/>
                        </a:spcAft>
                      </a:pPr>
                      <a:r>
                        <a:rPr lang="ja-JP" sz="8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※一般の方はチェック</a:t>
                      </a:r>
                      <a:endParaRPr lang="en-US" altLang="ja-JP" sz="8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連　絡　先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（電話番号）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 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□一般</a:t>
                      </a:r>
                    </a:p>
                    <a:p>
                      <a:pPr algn="just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 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 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 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□一般</a:t>
                      </a:r>
                    </a:p>
                    <a:p>
                      <a:pPr algn="just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 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 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 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 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□一般</a:t>
                      </a:r>
                    </a:p>
                    <a:p>
                      <a:pPr algn="just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 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Times New Roman"/>
                        </a:rPr>
                        <a:t> </a:t>
                      </a:r>
                      <a:endParaRPr lang="ja-JP" sz="1000" kern="100" dirty="0"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Times New Roman"/>
                      </a:endParaRPr>
                    </a:p>
                  </a:txBody>
                  <a:tcPr marL="67316" marR="6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4AB9DAB-0D7E-BC25-CC54-1744817F4B61}"/>
              </a:ext>
            </a:extLst>
          </p:cNvPr>
          <p:cNvGrpSpPr/>
          <p:nvPr/>
        </p:nvGrpSpPr>
        <p:grpSpPr>
          <a:xfrm>
            <a:off x="395838" y="6084000"/>
            <a:ext cx="6767838" cy="1286578"/>
            <a:chOff x="395838" y="5882029"/>
            <a:chExt cx="6767838" cy="1286578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EBE9C771-31C1-F50B-E66B-FAE901F1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00" y="6520607"/>
              <a:ext cx="2772000" cy="648000"/>
            </a:xfrm>
            <a:prstGeom prst="rect">
              <a:avLst/>
            </a:prstGeom>
            <a:solidFill>
              <a:srgbClr val="3399FF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</a:pPr>
              <a:r>
                <a:rPr lang="ja-JP" altLang="en-US" sz="20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ＦＡＸ用　受講申込書</a:t>
              </a:r>
            </a:p>
          </p:txBody>
        </p: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90788CFF-98FE-A991-4FFE-CFCC120D8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000" y="6520607"/>
              <a:ext cx="3995675" cy="648000"/>
            </a:xfrm>
            <a:prstGeom prst="rect">
              <a:avLst/>
            </a:prstGeom>
            <a:solidFill>
              <a:srgbClr val="34DA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1007925" fontAlgn="base">
                <a:lnSpc>
                  <a:spcPct val="110000"/>
                </a:lnSpc>
              </a:pPr>
              <a:r>
                <a:rPr lang="ja-JP" altLang="ja-JP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ＦＡＸ　</a:t>
              </a:r>
              <a:r>
                <a:rPr lang="ja-JP" altLang="ja-JP" sz="18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０５８</a:t>
              </a:r>
              <a:r>
                <a:rPr lang="ja-JP" altLang="en-US" sz="18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ｰ</a:t>
              </a:r>
              <a:r>
                <a:rPr lang="ja-JP" altLang="ja-JP" sz="18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２３３</a:t>
              </a:r>
              <a:r>
                <a:rPr lang="ja-JP" altLang="en-US" sz="18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ｰ</a:t>
              </a:r>
              <a:r>
                <a:rPr lang="ja-JP" altLang="ja-JP" sz="18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５１３３</a:t>
              </a:r>
              <a:r>
                <a:rPr lang="en-US" altLang="ja-JP" sz="18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 </a:t>
              </a:r>
              <a:r>
                <a:rPr lang="ja-JP" altLang="ja-JP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（送信票不要）</a:t>
              </a:r>
              <a:endParaRPr lang="en-US" altLang="ja-JP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algn="ctr" defTabSz="1007925" fontAlgn="base">
                <a:lnSpc>
                  <a:spcPct val="11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締切　令和６年１月３１日（水）</a:t>
              </a:r>
              <a:endParaRPr lang="ja-JP" altLang="en-US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E3EB3F-99E4-5F3A-0383-08E1DD83F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38" y="5882029"/>
              <a:ext cx="6767838" cy="648000"/>
            </a:xfrm>
            <a:prstGeom prst="rect">
              <a:avLst/>
            </a:prstGeom>
            <a:solidFill>
              <a:srgbClr val="B3A64D"/>
            </a:solidFill>
            <a:ln>
              <a:noFill/>
            </a:ln>
            <a:effectLst/>
          </p:spPr>
          <p:txBody>
            <a:bodyPr vert="horz" wrap="square" lIns="21600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1007925" fontAlgn="base">
                <a:lnSpc>
                  <a:spcPct val="110000"/>
                </a:lnSpc>
              </a:pPr>
              <a:r>
                <a:rPr lang="ja-JP" altLang="ja-JP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令和</a:t>
              </a: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５</a:t>
              </a:r>
              <a:r>
                <a:rPr lang="ja-JP" altLang="ja-JP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年度</a:t>
              </a:r>
              <a:endParaRPr lang="en-US" altLang="ja-JP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defTabSz="1007925" fontAlgn="base">
                <a:lnSpc>
                  <a:spcPct val="110000"/>
                </a:lnSpc>
              </a:pPr>
              <a:r>
                <a:rPr lang="ja-JP" altLang="en-US" sz="2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依存症啓発講演会</a:t>
              </a:r>
              <a:endParaRPr lang="ja-JP" altLang="ja-JP" sz="1984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8" name="Rectangle 7">
            <a:extLst>
              <a:ext uri="{FF2B5EF4-FFF2-40B4-BE49-F238E27FC236}">
                <a16:creationId xmlns:a16="http://schemas.microsoft.com/office/drawing/2014/main" id="{679D2738-F5C0-AB4B-DC03-4DB5E60FA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00" y="7812000"/>
            <a:ext cx="2448000" cy="1965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indent="0" defTabSz="100792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32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ゴシック" pitchFamily="49" charset="-128"/>
              </a:rPr>
              <a:t>下記のとおり参加を申し込みます。</a:t>
            </a:r>
            <a:endParaRPr lang="en-US" altLang="ja-JP" sz="1323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6DDB05A1-8B0D-82E2-68D5-240F151E887D}"/>
              </a:ext>
            </a:extLst>
          </p:cNvPr>
          <p:cNvGrpSpPr/>
          <p:nvPr/>
        </p:nvGrpSpPr>
        <p:grpSpPr>
          <a:xfrm>
            <a:off x="395675" y="236538"/>
            <a:ext cx="6768000" cy="2798538"/>
            <a:chOff x="396000" y="445272"/>
            <a:chExt cx="6768000" cy="232761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68000" y="828000"/>
              <a:ext cx="3870861" cy="19448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indent="152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indent="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★（１）（２）（３）</a:t>
              </a:r>
              <a:r>
                <a:rPr lang="ja-JP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の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いずれかの</a:t>
              </a:r>
              <a:r>
                <a:rPr lang="ja-JP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方法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で１</a:t>
              </a:r>
              <a:r>
                <a:rPr lang="en-US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/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３１</a:t>
              </a:r>
              <a:r>
                <a:rPr lang="ja-JP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（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水</a:t>
              </a:r>
              <a:r>
                <a:rPr lang="ja-JP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）までに</a:t>
              </a:r>
              <a:endParaRPr lang="en-US" altLang="ja-JP" sz="11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　　</a:t>
              </a:r>
              <a:r>
                <a:rPr lang="ja-JP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お申し込みください。</a:t>
              </a:r>
              <a:endParaRPr lang="en-US" altLang="ja-JP" sz="11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ja-JP" sz="11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（１）本紙表面掲載</a:t>
              </a:r>
              <a:r>
                <a:rPr lang="en-US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QR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コードまたは</a:t>
              </a:r>
              <a:r>
                <a:rPr lang="en-US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URL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からお申込みください。</a:t>
              </a:r>
              <a:endParaRPr lang="en-US" altLang="ja-JP" sz="11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ja-JP" sz="8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（２）受講申込書</a:t>
              </a:r>
              <a:r>
                <a:rPr lang="en-US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(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本紙）を岐阜県精神保健福祉センター</a:t>
              </a:r>
              <a:endParaRPr lang="en-US" altLang="ja-JP" sz="11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　　 まで</a:t>
              </a:r>
              <a:r>
                <a:rPr lang="en-US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FAX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してください。　 </a:t>
              </a:r>
              <a:r>
                <a:rPr lang="en-US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FAX: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０５８</a:t>
              </a:r>
              <a:r>
                <a:rPr lang="en-US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-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２３３</a:t>
              </a:r>
              <a:r>
                <a:rPr lang="en-US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-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５１３３</a:t>
              </a:r>
              <a:endParaRPr lang="en-US" altLang="ja-JP" sz="11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ja-JP" sz="8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（３）県図書館でも申込みを受付けています。</a:t>
              </a:r>
              <a:endParaRPr lang="en-US" altLang="ja-JP" sz="11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     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受講申込書（本紙）を第</a:t>
              </a:r>
              <a:r>
                <a:rPr lang="en-US" altLang="ja-JP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2</a:t>
              </a:r>
              <a:r>
                <a:rPr lang="ja-JP" altLang="en-US" sz="11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カウンターへご提出ください。</a:t>
              </a:r>
              <a:endParaRPr lang="en-US" altLang="ja-JP" sz="11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ja-JP" sz="8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  <a:p>
              <a:pPr indent="0" ea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 </a:t>
              </a:r>
              <a:r>
                <a:rPr lang="en-US" altLang="ja-JP" sz="9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※ </a:t>
              </a:r>
              <a:r>
                <a:rPr lang="ja-JP" altLang="en-US" sz="9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定員になりましたら、参加をお断りする場合があります。その際は、ご連絡いたします。受講にあたり配慮を希望される方は、岐阜県精神保健福祉センターまでご連絡ください。</a:t>
              </a:r>
              <a:endParaRPr lang="en-US" altLang="ja-JP" sz="9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itchFamily="18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96000" y="445272"/>
              <a:ext cx="6768000" cy="2880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txBody>
            <a:bodyPr vert="horz" wrap="square" lIns="108000" tIns="0" rIns="0" bIns="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110000"/>
                </a:lnSpc>
              </a:pPr>
              <a:r>
                <a:rPr lang="ja-JP" altLang="ja-JP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Times New Roman" pitchFamily="18" charset="0"/>
                </a:rPr>
                <a:t>申込方法</a:t>
              </a:r>
              <a:endParaRPr lang="ja-JP" altLang="ja-JP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426410" y="802770"/>
              <a:ext cx="2737590" cy="176156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72000" tIns="72000" rIns="0" bIns="0" rtlCol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altLang="ja-JP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【</a:t>
              </a:r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お願い</a:t>
              </a:r>
              <a:r>
                <a:rPr lang="en-US" altLang="ja-JP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】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・体調の悪い方は参加をご遠慮ください。</a:t>
              </a:r>
              <a:endPara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  <a:p>
              <a:pPr eaLnBrk="0" hangingPunct="0">
                <a:lnSpc>
                  <a:spcPct val="110000"/>
                </a:lnSpc>
              </a:pPr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・天候等によりやむを得ず中止する場合は </a:t>
              </a:r>
              <a:endPara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  <a:p>
              <a:pPr eaLnBrk="0" hangingPunct="0">
                <a:lnSpc>
                  <a:spcPct val="110000"/>
                </a:lnSpc>
              </a:pPr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　岐阜県精神保健福祉センターのホームペ　</a:t>
              </a:r>
              <a:endPara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  <a:p>
              <a:pPr eaLnBrk="0" hangingPunct="0">
                <a:lnSpc>
                  <a:spcPct val="110000"/>
                </a:lnSpc>
              </a:pPr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　</a:t>
              </a:r>
              <a:r>
                <a:rPr lang="ja-JP" altLang="en-US" sz="1050" dirty="0" err="1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ー</a:t>
              </a:r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ジに掲載いたします。</a:t>
              </a:r>
              <a:endPara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  <a:p>
              <a:pPr eaLnBrk="0" hangingPunct="0">
                <a:lnSpc>
                  <a:spcPct val="110000"/>
                </a:lnSpc>
              </a:pPr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・講座の撮影、録音は禁止します。　</a:t>
              </a:r>
              <a:endPara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  <a:p>
              <a:pPr eaLnBrk="0" hangingPunct="0">
                <a:lnSpc>
                  <a:spcPct val="110000"/>
                </a:lnSpc>
              </a:pPr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・資料は講師の著作物のため、無断転載、　 </a:t>
              </a:r>
              <a:endPara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  <a:p>
              <a:pPr eaLnBrk="0" hangingPunct="0">
                <a:lnSpc>
                  <a:spcPct val="110000"/>
                </a:lnSpc>
              </a:pPr>
              <a:r>
                <a:rPr lang="en-US" altLang="ja-JP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  </a:t>
              </a:r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複製は禁じます。</a:t>
              </a:r>
              <a:endPara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  <a:p>
              <a:pPr eaLnBrk="0" hangingPunct="0">
                <a:lnSpc>
                  <a:spcPct val="110000"/>
                </a:lnSpc>
              </a:pPr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ＭＳ Ｐゴシック" pitchFamily="50" charset="-128"/>
                </a:rPr>
                <a:t>・受講後、アンケートにご協力願います。</a:t>
              </a:r>
              <a:endPara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  <a:p>
              <a:pPr eaLnBrk="0" hangingPunct="0">
                <a:lnSpc>
                  <a:spcPct val="110000"/>
                </a:lnSpc>
              </a:pPr>
              <a:endParaRPr lang="en-US" altLang="ja-JP" sz="6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068CBAB8-734F-CDF2-38B3-5DA64EF4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00" y="7488000"/>
            <a:ext cx="3456000" cy="1965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indent="0" defTabSz="100792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32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ゴシック" pitchFamily="49" charset="-128"/>
              </a:rPr>
              <a:t>岐阜県精神保健福祉センター　保健福祉課宛</a:t>
            </a:r>
            <a:endParaRPr lang="en-US" altLang="ja-JP" sz="1323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4ADB6EA-9D03-5DE6-5C33-8A1D6C32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000" y="7812000"/>
            <a:ext cx="2052000" cy="1965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indent="0" algn="r" defTabSz="100792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32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ＭＳ ゴシック" pitchFamily="49" charset="-128"/>
              </a:rPr>
              <a:t>令和 　　年　　　月     　　日</a:t>
            </a:r>
            <a:endParaRPr lang="en-US" altLang="ja-JP" sz="1323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A7CA324-337C-6B98-AED4-82CD375E239F}"/>
              </a:ext>
            </a:extLst>
          </p:cNvPr>
          <p:cNvSpPr txBox="1"/>
          <p:nvPr/>
        </p:nvSpPr>
        <p:spPr>
          <a:xfrm>
            <a:off x="360000" y="10116000"/>
            <a:ext cx="900000" cy="324000"/>
          </a:xfrm>
          <a:prstGeom prst="rect">
            <a:avLst/>
          </a:prstGeom>
          <a:solidFill>
            <a:srgbClr val="3399FF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13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問い合わせ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225" y="3684105"/>
            <a:ext cx="3179451" cy="23087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955F7C1-4203-78BB-20D2-346A75A3207B}"/>
              </a:ext>
            </a:extLst>
          </p:cNvPr>
          <p:cNvSpPr/>
          <p:nvPr/>
        </p:nvSpPr>
        <p:spPr>
          <a:xfrm>
            <a:off x="2452914" y="292065"/>
            <a:ext cx="2637803" cy="2303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当日参加も可能です</a:t>
            </a:r>
          </a:p>
        </p:txBody>
      </p:sp>
    </p:spTree>
    <p:extLst>
      <p:ext uri="{BB962C8B-B14F-4D97-AF65-F5344CB8AC3E}">
        <p14:creationId xmlns:p14="http://schemas.microsoft.com/office/powerpoint/2010/main" val="88443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699</Words>
  <Application>Microsoft Office PowerPoint</Application>
  <PresentationFormat>ユーザー設定</PresentationFormat>
  <Paragraphs>104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HGPｺﾞｼｯｸE</vt:lpstr>
      <vt:lpstr>HGP創英角ｺﾞｼｯｸUB</vt:lpstr>
      <vt:lpstr>UD デジタル 教科書体 N-B</vt:lpstr>
      <vt:lpstr>Arial</vt:lpstr>
      <vt:lpstr>Calibri</vt:lpstr>
      <vt:lpstr>Calibri Light</vt:lpstr>
      <vt:lpstr>Segoe UI Black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岐阜県看護協会</dc:creator>
  <cp:lastModifiedBy>岐阜県看護協会</cp:lastModifiedBy>
  <cp:revision>10</cp:revision>
  <cp:lastPrinted>2024-01-26T05:16:15Z</cp:lastPrinted>
  <dcterms:modified xsi:type="dcterms:W3CDTF">2024-01-26T05:16:30Z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2023-12-13T03:03:00Z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b6f77166-4d58-4276-9952-a0ade5f28c61</vt:lpwstr>
  </property>
  <property fmtid="{D5CDD505-2E9C-101B-9397-08002B2CF9AE}" pid="8" name="MSIP_Label_defa4170-0d19-0005-0004-bc88714345d2_ContentBits">
    <vt:lpwstr>0</vt:lpwstr>
  </property>
</Properties>
</file>